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3" r:id="rId9"/>
    <p:sldId id="262" r:id="rId10"/>
    <p:sldId id="264" r:id="rId11"/>
    <p:sldId id="265" r:id="rId1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West\My%20Documents\WMS%20global%20reach%20trend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West\My%20Documents\WMS%20global%20reach%20trend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West\My%20Documents\WMS%20global%20reach%20trend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West\My%20Documents\WMS%20global%20reach%20trend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Sheet1!$A$18</c:f>
              <c:strCache>
                <c:ptCount val="1"/>
                <c:pt idx="0">
                  <c:v>Europe</c:v>
                </c:pt>
              </c:strCache>
            </c:strRef>
          </c:tx>
          <c:marker>
            <c:symbol val="none"/>
          </c:marker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Sheet1!$B$18:$P$18</c:f>
              <c:numCache>
                <c:formatCode>##,##0</c:formatCode>
                <c:ptCount val="15"/>
                <c:pt idx="0">
                  <c:v>81120.455999999991</c:v>
                </c:pt>
                <c:pt idx="1">
                  <c:v>88331.892999999967</c:v>
                </c:pt>
                <c:pt idx="2">
                  <c:v>87755.191999999995</c:v>
                </c:pt>
                <c:pt idx="3">
                  <c:v>84703.352000000014</c:v>
                </c:pt>
                <c:pt idx="4">
                  <c:v>91036.483999999968</c:v>
                </c:pt>
                <c:pt idx="5">
                  <c:v>87974.725999999995</c:v>
                </c:pt>
                <c:pt idx="6">
                  <c:v>92283.399000000005</c:v>
                </c:pt>
                <c:pt idx="7">
                  <c:v>93642.259000000005</c:v>
                </c:pt>
                <c:pt idx="8">
                  <c:v>95233.888999999996</c:v>
                </c:pt>
                <c:pt idx="9">
                  <c:v>89426.725000000006</c:v>
                </c:pt>
                <c:pt idx="10">
                  <c:v>86904.640000000014</c:v>
                </c:pt>
                <c:pt idx="11">
                  <c:v>83931.001999999993</c:v>
                </c:pt>
                <c:pt idx="12">
                  <c:v>98304.04</c:v>
                </c:pt>
                <c:pt idx="13">
                  <c:v>102954.97500000002</c:v>
                </c:pt>
                <c:pt idx="14">
                  <c:v>106198.96299999997</c:v>
                </c:pt>
              </c:numCache>
            </c:numRef>
          </c:val>
        </c:ser>
        <c:ser>
          <c:idx val="1"/>
          <c:order val="1"/>
          <c:tx>
            <c:strRef>
              <c:f>Sheet1!$A$19</c:f>
              <c:strCache>
                <c:ptCount val="1"/>
                <c:pt idx="0">
                  <c:v>Latin America</c:v>
                </c:pt>
              </c:strCache>
            </c:strRef>
          </c:tx>
          <c:marker>
            <c:symbol val="none"/>
          </c:marker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Sheet1!$B$19:$P$19</c:f>
              <c:numCache>
                <c:formatCode>##,##0</c:formatCode>
                <c:ptCount val="15"/>
                <c:pt idx="0">
                  <c:v>23801.376</c:v>
                </c:pt>
                <c:pt idx="1">
                  <c:v>25098.913</c:v>
                </c:pt>
                <c:pt idx="2">
                  <c:v>24614.705999999998</c:v>
                </c:pt>
                <c:pt idx="3">
                  <c:v>19063.054</c:v>
                </c:pt>
                <c:pt idx="4">
                  <c:v>18340.894</c:v>
                </c:pt>
                <c:pt idx="5">
                  <c:v>20285.88</c:v>
                </c:pt>
                <c:pt idx="6">
                  <c:v>24542.276000000005</c:v>
                </c:pt>
                <c:pt idx="7">
                  <c:v>26347.126</c:v>
                </c:pt>
                <c:pt idx="8">
                  <c:v>27001.815999999992</c:v>
                </c:pt>
                <c:pt idx="9">
                  <c:v>26099.358999999997</c:v>
                </c:pt>
                <c:pt idx="10">
                  <c:v>23219.649999999994</c:v>
                </c:pt>
                <c:pt idx="11">
                  <c:v>26847.352999999996</c:v>
                </c:pt>
                <c:pt idx="12">
                  <c:v>28886.173999999992</c:v>
                </c:pt>
                <c:pt idx="13">
                  <c:v>27973.547999999999</c:v>
                </c:pt>
                <c:pt idx="14">
                  <c:v>27416.01</c:v>
                </c:pt>
              </c:numCache>
            </c:numRef>
          </c:val>
        </c:ser>
        <c:ser>
          <c:idx val="2"/>
          <c:order val="2"/>
          <c:tx>
            <c:strRef>
              <c:f>Sheet1!$A$20</c:f>
              <c:strCache>
                <c:ptCount val="1"/>
                <c:pt idx="0">
                  <c:v>North America</c:v>
                </c:pt>
              </c:strCache>
            </c:strRef>
          </c:tx>
          <c:marker>
            <c:symbol val="none"/>
          </c:marker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Sheet1!$B$20:$P$20</c:f>
              <c:numCache>
                <c:formatCode>##,##0</c:formatCode>
                <c:ptCount val="15"/>
                <c:pt idx="0">
                  <c:v>58496.703000000001</c:v>
                </c:pt>
                <c:pt idx="1">
                  <c:v>62721.66</c:v>
                </c:pt>
                <c:pt idx="2">
                  <c:v>61756.265999999996</c:v>
                </c:pt>
                <c:pt idx="3">
                  <c:v>57629.79</c:v>
                </c:pt>
                <c:pt idx="4">
                  <c:v>61663.527999999998</c:v>
                </c:pt>
                <c:pt idx="5">
                  <c:v>61218.376000000011</c:v>
                </c:pt>
                <c:pt idx="6">
                  <c:v>63517.862000000001</c:v>
                </c:pt>
                <c:pt idx="7">
                  <c:v>63827.439000000006</c:v>
                </c:pt>
                <c:pt idx="8">
                  <c:v>63186.182000000001</c:v>
                </c:pt>
                <c:pt idx="9">
                  <c:v>58271.898000000001</c:v>
                </c:pt>
                <c:pt idx="10">
                  <c:v>57347.442000000003</c:v>
                </c:pt>
                <c:pt idx="11">
                  <c:v>59494.243999999999</c:v>
                </c:pt>
                <c:pt idx="12">
                  <c:v>64074.877</c:v>
                </c:pt>
                <c:pt idx="13">
                  <c:v>66785.258000000002</c:v>
                </c:pt>
                <c:pt idx="14">
                  <c:v>65133.183000000005</c:v>
                </c:pt>
              </c:numCache>
            </c:numRef>
          </c:val>
        </c:ser>
        <c:ser>
          <c:idx val="3"/>
          <c:order val="3"/>
          <c:tx>
            <c:strRef>
              <c:f>Sheet1!$A$21</c:f>
              <c:strCache>
                <c:ptCount val="1"/>
                <c:pt idx="0">
                  <c:v>United States</c:v>
                </c:pt>
              </c:strCache>
            </c:strRef>
          </c:tx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Sheet1!$B$21:$P$21</c:f>
            </c:numRef>
          </c:val>
        </c:ser>
        <c:ser>
          <c:idx val="4"/>
          <c:order val="4"/>
          <c:tx>
            <c:strRef>
              <c:f>Sheet1!$A$22</c:f>
              <c:strCache>
                <c:ptCount val="1"/>
                <c:pt idx="0">
                  <c:v>Middle East - Africa</c:v>
                </c:pt>
              </c:strCache>
            </c:strRef>
          </c:tx>
          <c:marker>
            <c:symbol val="none"/>
          </c:marker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Sheet1!$B$22:$P$22</c:f>
              <c:numCache>
                <c:formatCode>##,##0</c:formatCode>
                <c:ptCount val="15"/>
                <c:pt idx="0">
                  <c:v>9899.7360000000008</c:v>
                </c:pt>
                <c:pt idx="1">
                  <c:v>11677.941999999995</c:v>
                </c:pt>
                <c:pt idx="2">
                  <c:v>11449.92</c:v>
                </c:pt>
                <c:pt idx="3">
                  <c:v>10828.138000000004</c:v>
                </c:pt>
                <c:pt idx="4">
                  <c:v>11548.745999999996</c:v>
                </c:pt>
                <c:pt idx="5">
                  <c:v>11326.679</c:v>
                </c:pt>
                <c:pt idx="6">
                  <c:v>13336.902</c:v>
                </c:pt>
                <c:pt idx="7">
                  <c:v>13634.333000000002</c:v>
                </c:pt>
                <c:pt idx="8">
                  <c:v>14138.643000000004</c:v>
                </c:pt>
                <c:pt idx="9">
                  <c:v>11940.679</c:v>
                </c:pt>
                <c:pt idx="10">
                  <c:v>11015.880999999992</c:v>
                </c:pt>
                <c:pt idx="11">
                  <c:v>11371.282999999996</c:v>
                </c:pt>
                <c:pt idx="12">
                  <c:v>12552.583000000002</c:v>
                </c:pt>
                <c:pt idx="13">
                  <c:v>13790.465999999995</c:v>
                </c:pt>
                <c:pt idx="14">
                  <c:v>13850.093999999996</c:v>
                </c:pt>
              </c:numCache>
            </c:numRef>
          </c:val>
        </c:ser>
        <c:ser>
          <c:idx val="5"/>
          <c:order val="5"/>
          <c:tx>
            <c:strRef>
              <c:f>Sheet1!$A$23</c:f>
              <c:strCache>
                <c:ptCount val="1"/>
                <c:pt idx="0">
                  <c:v>World-Wide</c:v>
                </c:pt>
              </c:strCache>
            </c:strRef>
          </c:tx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Sheet1!$B$23:$P$23</c:f>
            </c:numRef>
          </c:val>
        </c:ser>
        <c:ser>
          <c:idx val="6"/>
          <c:order val="6"/>
          <c:tx>
            <c:strRef>
              <c:f>Sheet1!$A$24</c:f>
              <c:strCache>
                <c:ptCount val="1"/>
                <c:pt idx="0">
                  <c:v>India</c:v>
                </c:pt>
              </c:strCache>
            </c:strRef>
          </c:tx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Sheet1!$B$24:$P$24</c:f>
            </c:numRef>
          </c:val>
        </c:ser>
        <c:ser>
          <c:idx val="7"/>
          <c:order val="7"/>
          <c:tx>
            <c:strRef>
              <c:f>Sheet1!$A$25</c:f>
              <c:strCache>
                <c:ptCount val="1"/>
                <c:pt idx="0">
                  <c:v>Asia Pacific</c:v>
                </c:pt>
              </c:strCache>
            </c:strRef>
          </c:tx>
          <c:marker>
            <c:symbol val="none"/>
          </c:marker>
          <c:cat>
            <c:numRef>
              <c:f>Sheet1!$B$17:$P$17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Sheet1!$B$25:$P$25</c:f>
              <c:numCache>
                <c:formatCode>##,##0</c:formatCode>
                <c:ptCount val="15"/>
                <c:pt idx="0">
                  <c:v>55511.692999999999</c:v>
                </c:pt>
                <c:pt idx="1">
                  <c:v>56643.893000000004</c:v>
                </c:pt>
                <c:pt idx="2">
                  <c:v>55957.025000000001</c:v>
                </c:pt>
                <c:pt idx="3">
                  <c:v>53894.635000000002</c:v>
                </c:pt>
                <c:pt idx="4">
                  <c:v>59964.243999999999</c:v>
                </c:pt>
                <c:pt idx="5">
                  <c:v>59947.932000000001</c:v>
                </c:pt>
                <c:pt idx="6">
                  <c:v>62380.307000000001</c:v>
                </c:pt>
                <c:pt idx="7">
                  <c:v>63963.257000000005</c:v>
                </c:pt>
                <c:pt idx="8">
                  <c:v>63559.856000000014</c:v>
                </c:pt>
                <c:pt idx="9">
                  <c:v>65763.701000000001</c:v>
                </c:pt>
                <c:pt idx="10">
                  <c:v>65838.259999999995</c:v>
                </c:pt>
                <c:pt idx="11">
                  <c:v>66895.028000000006</c:v>
                </c:pt>
                <c:pt idx="12">
                  <c:v>68291.195999999996</c:v>
                </c:pt>
                <c:pt idx="13">
                  <c:v>65703.405999999988</c:v>
                </c:pt>
                <c:pt idx="14">
                  <c:v>68370.804999999993</c:v>
                </c:pt>
              </c:numCache>
            </c:numRef>
          </c:val>
        </c:ser>
        <c:marker val="1"/>
        <c:axId val="73812224"/>
        <c:axId val="73826304"/>
      </c:lineChart>
      <c:dateAx>
        <c:axId val="73812224"/>
        <c:scaling>
          <c:orientation val="minMax"/>
        </c:scaling>
        <c:axPos val="b"/>
        <c:numFmt formatCode="[$-409]mmm\-yy;@" sourceLinked="0"/>
        <c:tickLblPos val="nextTo"/>
        <c:crossAx val="73826304"/>
        <c:crosses val="autoZero"/>
        <c:auto val="1"/>
        <c:lblOffset val="100"/>
      </c:dateAx>
      <c:valAx>
        <c:axId val="73826304"/>
        <c:scaling>
          <c:orientation val="minMax"/>
        </c:scaling>
        <c:axPos val="l"/>
        <c:majorGridlines/>
        <c:numFmt formatCode="##,##0" sourceLinked="1"/>
        <c:tickLblPos val="nextTo"/>
        <c:crossAx val="7381222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Sheet1!$A$33</c:f>
              <c:strCache>
                <c:ptCount val="1"/>
                <c:pt idx="0">
                  <c:v>Europe</c:v>
                </c:pt>
              </c:strCache>
            </c:strRef>
          </c:tx>
          <c:marker>
            <c:symbol val="none"/>
          </c:marker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Sheet1!$B$33:$P$33</c:f>
              <c:numCache>
                <c:formatCode>0%</c:formatCode>
                <c:ptCount val="15"/>
                <c:pt idx="0">
                  <c:v>0.35781248491341694</c:v>
                </c:pt>
                <c:pt idx="1">
                  <c:v>0.38716774072328736</c:v>
                </c:pt>
                <c:pt idx="2">
                  <c:v>0.38208059139423972</c:v>
                </c:pt>
                <c:pt idx="3">
                  <c:v>0.36629530203826666</c:v>
                </c:pt>
                <c:pt idx="4">
                  <c:v>0.39093879831456296</c:v>
                </c:pt>
                <c:pt idx="5">
                  <c:v>0.37906176012709264</c:v>
                </c:pt>
                <c:pt idx="6">
                  <c:v>0.39080421165044416</c:v>
                </c:pt>
                <c:pt idx="7">
                  <c:v>0.39327932836298057</c:v>
                </c:pt>
                <c:pt idx="8">
                  <c:v>0.39683929223779341</c:v>
                </c:pt>
                <c:pt idx="9">
                  <c:v>0.36976609955351147</c:v>
                </c:pt>
                <c:pt idx="10">
                  <c:v>0.32402657156409209</c:v>
                </c:pt>
                <c:pt idx="11">
                  <c:v>0.30961201776073882</c:v>
                </c:pt>
                <c:pt idx="12">
                  <c:v>0.35890619103836691</c:v>
                </c:pt>
                <c:pt idx="13">
                  <c:v>0.37190034998593025</c:v>
                </c:pt>
                <c:pt idx="14">
                  <c:v>0.37961487330440824</c:v>
                </c:pt>
              </c:numCache>
            </c:numRef>
          </c:val>
        </c:ser>
        <c:ser>
          <c:idx val="1"/>
          <c:order val="1"/>
          <c:tx>
            <c:strRef>
              <c:f>Sheet1!$A$34</c:f>
              <c:strCache>
                <c:ptCount val="1"/>
                <c:pt idx="0">
                  <c:v>Latin America</c:v>
                </c:pt>
              </c:strCache>
            </c:strRef>
          </c:tx>
          <c:marker>
            <c:symbol val="none"/>
          </c:marker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Sheet1!$B$34:$P$34</c:f>
              <c:numCache>
                <c:formatCode>0%</c:formatCode>
                <c:ptCount val="15"/>
                <c:pt idx="0">
                  <c:v>0.42696882735503622</c:v>
                </c:pt>
                <c:pt idx="1">
                  <c:v>0.44407341378687931</c:v>
                </c:pt>
                <c:pt idx="2">
                  <c:v>0.42942078495393493</c:v>
                </c:pt>
                <c:pt idx="3">
                  <c:v>0.32758053052979885</c:v>
                </c:pt>
                <c:pt idx="4">
                  <c:v>0.31073281338667952</c:v>
                </c:pt>
                <c:pt idx="5">
                  <c:v>0.34216700439398606</c:v>
                </c:pt>
                <c:pt idx="6">
                  <c:v>0.40411101853059189</c:v>
                </c:pt>
                <c:pt idx="7">
                  <c:v>0.42764250951701716</c:v>
                </c:pt>
                <c:pt idx="8">
                  <c:v>0.43202819194361636</c:v>
                </c:pt>
                <c:pt idx="9">
                  <c:v>0.41165787910607682</c:v>
                </c:pt>
                <c:pt idx="10">
                  <c:v>0.33551978390003873</c:v>
                </c:pt>
                <c:pt idx="11">
                  <c:v>0.38191119551256064</c:v>
                </c:pt>
                <c:pt idx="12">
                  <c:v>0.40447395402819791</c:v>
                </c:pt>
                <c:pt idx="13">
                  <c:v>0.38559440998994332</c:v>
                </c:pt>
                <c:pt idx="14">
                  <c:v>0.3720042380461524</c:v>
                </c:pt>
              </c:numCache>
            </c:numRef>
          </c:val>
        </c:ser>
        <c:ser>
          <c:idx val="2"/>
          <c:order val="2"/>
          <c:tx>
            <c:strRef>
              <c:f>Sheet1!$A$35</c:f>
              <c:strCache>
                <c:ptCount val="1"/>
                <c:pt idx="0">
                  <c:v>North America</c:v>
                </c:pt>
              </c:strCache>
            </c:strRef>
          </c:tx>
          <c:marker>
            <c:symbol val="none"/>
          </c:marker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Sheet1!$B$35:$P$35</c:f>
              <c:numCache>
                <c:formatCode>0%</c:formatCode>
                <c:ptCount val="15"/>
                <c:pt idx="0">
                  <c:v>0.32110436066568715</c:v>
                </c:pt>
                <c:pt idx="1">
                  <c:v>0.34309170184389476</c:v>
                </c:pt>
                <c:pt idx="2">
                  <c:v>0.33758975607659902</c:v>
                </c:pt>
                <c:pt idx="3">
                  <c:v>0.31717694429473642</c:v>
                </c:pt>
                <c:pt idx="4">
                  <c:v>0.33545108945163032</c:v>
                </c:pt>
                <c:pt idx="5">
                  <c:v>0.33179065015484754</c:v>
                </c:pt>
                <c:pt idx="6">
                  <c:v>0.33950093094374245</c:v>
                </c:pt>
                <c:pt idx="7">
                  <c:v>0.33756892053037996</c:v>
                </c:pt>
                <c:pt idx="8">
                  <c:v>0.34136680246203932</c:v>
                </c:pt>
                <c:pt idx="9">
                  <c:v>0.31541052333069319</c:v>
                </c:pt>
                <c:pt idx="10">
                  <c:v>0.31132209309653708</c:v>
                </c:pt>
                <c:pt idx="11">
                  <c:v>0.32361084384192157</c:v>
                </c:pt>
                <c:pt idx="12">
                  <c:v>0.34746648023881543</c:v>
                </c:pt>
                <c:pt idx="13">
                  <c:v>0.36029086012055561</c:v>
                </c:pt>
                <c:pt idx="14">
                  <c:v>0.3509841609607452</c:v>
                </c:pt>
              </c:numCache>
            </c:numRef>
          </c:val>
        </c:ser>
        <c:ser>
          <c:idx val="3"/>
          <c:order val="3"/>
          <c:tx>
            <c:strRef>
              <c:f>Sheet1!$A$36</c:f>
              <c:strCache>
                <c:ptCount val="1"/>
                <c:pt idx="0">
                  <c:v>United States</c:v>
                </c:pt>
              </c:strCache>
            </c:strRef>
          </c:tx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Sheet1!$B$36:$P$36</c:f>
            </c:numRef>
          </c:val>
        </c:ser>
        <c:ser>
          <c:idx val="4"/>
          <c:order val="4"/>
          <c:tx>
            <c:strRef>
              <c:f>Sheet1!$A$37</c:f>
              <c:strCache>
                <c:ptCount val="1"/>
                <c:pt idx="0">
                  <c:v>Middle East - Africa</c:v>
                </c:pt>
              </c:strCache>
            </c:strRef>
          </c:tx>
          <c:marker>
            <c:symbol val="none"/>
          </c:marker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Sheet1!$B$37:$P$37</c:f>
              <c:numCache>
                <c:formatCode>0%</c:formatCode>
                <c:ptCount val="15"/>
                <c:pt idx="0">
                  <c:v>0.2669457573597358</c:v>
                </c:pt>
                <c:pt idx="1">
                  <c:v>0.309184389346149</c:v>
                </c:pt>
                <c:pt idx="2">
                  <c:v>0.297656898712161</c:v>
                </c:pt>
                <c:pt idx="3">
                  <c:v>0.2763730284903832</c:v>
                </c:pt>
                <c:pt idx="4">
                  <c:v>0.28941133432285188</c:v>
                </c:pt>
                <c:pt idx="5">
                  <c:v>0.28331425591593801</c:v>
                </c:pt>
                <c:pt idx="6">
                  <c:v>0.32218140712392618</c:v>
                </c:pt>
                <c:pt idx="7">
                  <c:v>0.32338623560054452</c:v>
                </c:pt>
                <c:pt idx="8">
                  <c:v>0.32923127063030383</c:v>
                </c:pt>
                <c:pt idx="9">
                  <c:v>0.27298575687501481</c:v>
                </c:pt>
                <c:pt idx="10">
                  <c:v>0.24727483509838424</c:v>
                </c:pt>
                <c:pt idx="11">
                  <c:v>0.25059035246525746</c:v>
                </c:pt>
                <c:pt idx="12">
                  <c:v>0.27156382039665439</c:v>
                </c:pt>
                <c:pt idx="13">
                  <c:v>0.29291548471615886</c:v>
                </c:pt>
                <c:pt idx="14">
                  <c:v>0.28897303893585885</c:v>
                </c:pt>
              </c:numCache>
            </c:numRef>
          </c:val>
        </c:ser>
        <c:ser>
          <c:idx val="5"/>
          <c:order val="5"/>
          <c:tx>
            <c:strRef>
              <c:f>Sheet1!$A$38</c:f>
              <c:strCache>
                <c:ptCount val="1"/>
                <c:pt idx="0">
                  <c:v>World-Wide</c:v>
                </c:pt>
              </c:strCache>
            </c:strRef>
          </c:tx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Sheet1!$B$38:$P$38</c:f>
            </c:numRef>
          </c:val>
        </c:ser>
        <c:ser>
          <c:idx val="6"/>
          <c:order val="6"/>
          <c:tx>
            <c:strRef>
              <c:f>Sheet1!$A$39</c:f>
              <c:strCache>
                <c:ptCount val="1"/>
                <c:pt idx="0">
                  <c:v>India</c:v>
                </c:pt>
              </c:strCache>
            </c:strRef>
          </c:tx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Sheet1!$B$39:$P$39</c:f>
            </c:numRef>
          </c:val>
        </c:ser>
        <c:ser>
          <c:idx val="7"/>
          <c:order val="7"/>
          <c:tx>
            <c:strRef>
              <c:f>Sheet1!$A$40</c:f>
              <c:strCache>
                <c:ptCount val="1"/>
                <c:pt idx="0">
                  <c:v>Asia Pacific</c:v>
                </c:pt>
              </c:strCache>
            </c:strRef>
          </c:tx>
          <c:marker>
            <c:symbol val="none"/>
          </c:marker>
          <c:cat>
            <c:numRef>
              <c:f>Sheet1!$B$32:$P$32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Sheet1!$B$40:$P$40</c:f>
              <c:numCache>
                <c:formatCode>0%</c:formatCode>
                <c:ptCount val="15"/>
                <c:pt idx="0">
                  <c:v>0.18746346541018899</c:v>
                </c:pt>
                <c:pt idx="1">
                  <c:v>0.18925833496447733</c:v>
                </c:pt>
                <c:pt idx="2">
                  <c:v>0.1850547071598784</c:v>
                </c:pt>
                <c:pt idx="3">
                  <c:v>0.17642316394119054</c:v>
                </c:pt>
                <c:pt idx="4">
                  <c:v>0.19417392516828233</c:v>
                </c:pt>
                <c:pt idx="5">
                  <c:v>0.19518737990189725</c:v>
                </c:pt>
                <c:pt idx="6">
                  <c:v>0.19788596840075465</c:v>
                </c:pt>
                <c:pt idx="7">
                  <c:v>0.20074904833052448</c:v>
                </c:pt>
                <c:pt idx="8">
                  <c:v>0.19702620569167095</c:v>
                </c:pt>
                <c:pt idx="9">
                  <c:v>0.20125022912499679</c:v>
                </c:pt>
                <c:pt idx="10">
                  <c:v>0.17171312288377674</c:v>
                </c:pt>
                <c:pt idx="11">
                  <c:v>0.17170494989420912</c:v>
                </c:pt>
                <c:pt idx="12">
                  <c:v>0.17245230698938704</c:v>
                </c:pt>
                <c:pt idx="13">
                  <c:v>0.16321006780529976</c:v>
                </c:pt>
                <c:pt idx="14">
                  <c:v>0.1670228859455988</c:v>
                </c:pt>
              </c:numCache>
            </c:numRef>
          </c:val>
        </c:ser>
        <c:marker val="1"/>
        <c:axId val="74134656"/>
        <c:axId val="74136192"/>
      </c:lineChart>
      <c:dateAx>
        <c:axId val="74134656"/>
        <c:scaling>
          <c:orientation val="minMax"/>
        </c:scaling>
        <c:axPos val="b"/>
        <c:numFmt formatCode="[$-409]mmm\-yy;@" sourceLinked="0"/>
        <c:tickLblPos val="nextTo"/>
        <c:crossAx val="74136192"/>
        <c:crosses val="autoZero"/>
        <c:auto val="1"/>
        <c:lblOffset val="100"/>
      </c:dateAx>
      <c:valAx>
        <c:axId val="74136192"/>
        <c:scaling>
          <c:orientation val="minMax"/>
        </c:scaling>
        <c:axPos val="l"/>
        <c:majorGridlines/>
        <c:numFmt formatCode="0%" sourceLinked="1"/>
        <c:tickLblPos val="nextTo"/>
        <c:crossAx val="7413465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Sheet1!$A$43</c:f>
              <c:strCache>
                <c:ptCount val="1"/>
                <c:pt idx="0">
                  <c:v>Europe, North America</c:v>
                </c:pt>
              </c:strCache>
            </c:strRef>
          </c:tx>
          <c:marker>
            <c:symbol val="none"/>
          </c:marker>
          <c:cat>
            <c:numRef>
              <c:f>Sheet1!$B$42:$P$42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Sheet1!$B$43:$P$43</c:f>
              <c:numCache>
                <c:formatCode>0%</c:formatCode>
                <c:ptCount val="15"/>
                <c:pt idx="0">
                  <c:v>0.34145767643315983</c:v>
                </c:pt>
                <c:pt idx="1">
                  <c:v>0.36756087309716379</c:v>
                </c:pt>
                <c:pt idx="2">
                  <c:v>0.3623553412320244</c:v>
                </c:pt>
                <c:pt idx="3">
                  <c:v>0.34468290336654356</c:v>
                </c:pt>
                <c:pt idx="4">
                  <c:v>0.36646035046551656</c:v>
                </c:pt>
                <c:pt idx="5">
                  <c:v>0.3581254609563233</c:v>
                </c:pt>
                <c:pt idx="6">
                  <c:v>0.36812517562890246</c:v>
                </c:pt>
                <c:pt idx="7">
                  <c:v>0.368620960148695</c:v>
                </c:pt>
                <c:pt idx="8">
                  <c:v>0.37268417043280355</c:v>
                </c:pt>
                <c:pt idx="9">
                  <c:v>0.3462258971903065</c:v>
                </c:pt>
                <c:pt idx="10">
                  <c:v>0.31885371610464003</c:v>
                </c:pt>
                <c:pt idx="11">
                  <c:v>0.31526919037522638</c:v>
                </c:pt>
                <c:pt idx="12">
                  <c:v>0.3543032500477018</c:v>
                </c:pt>
                <c:pt idx="13">
                  <c:v>0.36724437267248339</c:v>
                </c:pt>
                <c:pt idx="14">
                  <c:v>0.3681969207225978</c:v>
                </c:pt>
              </c:numCache>
            </c:numRef>
          </c:val>
        </c:ser>
        <c:ser>
          <c:idx val="1"/>
          <c:order val="1"/>
          <c:tx>
            <c:strRef>
              <c:f>Sheet1!$A$44</c:f>
              <c:strCache>
                <c:ptCount val="1"/>
                <c:pt idx="0">
                  <c:v>Latin America, Middle East - Africa, Asia Pacific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Sheet1!$B$42:$P$42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Sheet1!$B$44:$P$44</c:f>
              <c:numCache>
                <c:formatCode>0%</c:formatCode>
                <c:ptCount val="15"/>
                <c:pt idx="0">
                  <c:v>0.2293681611563203</c:v>
                </c:pt>
                <c:pt idx="1">
                  <c:v>0.23735914691376669</c:v>
                </c:pt>
                <c:pt idx="2">
                  <c:v>0.23111230987762124</c:v>
                </c:pt>
                <c:pt idx="3">
                  <c:v>0.20797858804557728</c:v>
                </c:pt>
                <c:pt idx="4">
                  <c:v>0.22036724972821811</c:v>
                </c:pt>
                <c:pt idx="5">
                  <c:v>0.22529877998904213</c:v>
                </c:pt>
                <c:pt idx="6">
                  <c:v>0.24022260003978527</c:v>
                </c:pt>
                <c:pt idx="7">
                  <c:v>0.24608457700372272</c:v>
                </c:pt>
                <c:pt idx="8">
                  <c:v>0.24460376628952799</c:v>
                </c:pt>
                <c:pt idx="9">
                  <c:v>0.23922464039534386</c:v>
                </c:pt>
                <c:pt idx="10">
                  <c:v>0.20128515187954241</c:v>
                </c:pt>
                <c:pt idx="11">
                  <c:v>0.20803536792266103</c:v>
                </c:pt>
                <c:pt idx="12">
                  <c:v>0.21363183638036368</c:v>
                </c:pt>
                <c:pt idx="13">
                  <c:v>0.20579895437067405</c:v>
                </c:pt>
                <c:pt idx="14">
                  <c:v>0.20648158040470271</c:v>
                </c:pt>
              </c:numCache>
            </c:numRef>
          </c:val>
        </c:ser>
        <c:ser>
          <c:idx val="2"/>
          <c:order val="2"/>
          <c:tx>
            <c:strRef>
              <c:f>Sheet1!$A$45</c:f>
              <c:strCache>
                <c:ptCount val="1"/>
                <c:pt idx="0">
                  <c:v>Latin America, Middle East - Africa, Asia Pacific ex China</c:v>
                </c:pt>
              </c:strCache>
            </c:strRef>
          </c:tx>
          <c:spPr>
            <a:ln>
              <a:solidFill>
                <a:srgbClr val="C00000"/>
              </a:solidFill>
              <a:prstDash val="sysDash"/>
            </a:ln>
          </c:spPr>
          <c:marker>
            <c:symbol val="none"/>
          </c:marker>
          <c:cat>
            <c:numRef>
              <c:f>Sheet1!$B$42:$P$42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Sheet1!$B$45:$P$45</c:f>
              <c:numCache>
                <c:formatCode>0%</c:formatCode>
                <c:ptCount val="15"/>
                <c:pt idx="0">
                  <c:v>0.30333282213901891</c:v>
                </c:pt>
                <c:pt idx="1">
                  <c:v>0.31358333476691436</c:v>
                </c:pt>
                <c:pt idx="2">
                  <c:v>0.3050412586756403</c:v>
                </c:pt>
                <c:pt idx="3">
                  <c:v>0.27435327302172402</c:v>
                </c:pt>
                <c:pt idx="4">
                  <c:v>0.29077932376733484</c:v>
                </c:pt>
                <c:pt idx="5">
                  <c:v>0.29675263511345501</c:v>
                </c:pt>
                <c:pt idx="6">
                  <c:v>0.31724449935445698</c:v>
                </c:pt>
                <c:pt idx="7">
                  <c:v>0.31812997158360579</c:v>
                </c:pt>
                <c:pt idx="8">
                  <c:v>0.32068288428604369</c:v>
                </c:pt>
                <c:pt idx="9">
                  <c:v>0.31727171545192578</c:v>
                </c:pt>
                <c:pt idx="10">
                  <c:v>0.29769745586391133</c:v>
                </c:pt>
                <c:pt idx="11">
                  <c:v>0.30449052594758841</c:v>
                </c:pt>
                <c:pt idx="12">
                  <c:v>0.30978669776197437</c:v>
                </c:pt>
                <c:pt idx="13">
                  <c:v>0.30106217424289755</c:v>
                </c:pt>
                <c:pt idx="14">
                  <c:v>0.30255421069734051</c:v>
                </c:pt>
              </c:numCache>
            </c:numRef>
          </c:val>
        </c:ser>
        <c:marker val="1"/>
        <c:axId val="74170368"/>
        <c:axId val="74171904"/>
      </c:lineChart>
      <c:dateAx>
        <c:axId val="74170368"/>
        <c:scaling>
          <c:orientation val="minMax"/>
        </c:scaling>
        <c:axPos val="b"/>
        <c:numFmt formatCode="[$-409]mmm\-yy;@" sourceLinked="0"/>
        <c:tickLblPos val="nextTo"/>
        <c:crossAx val="74171904"/>
        <c:crosses val="autoZero"/>
        <c:auto val="1"/>
        <c:lblOffset val="100"/>
      </c:dateAx>
      <c:valAx>
        <c:axId val="74171904"/>
        <c:scaling>
          <c:orientation val="minMax"/>
          <c:max val="0.5"/>
        </c:scaling>
        <c:axPos val="l"/>
        <c:majorGridlines/>
        <c:numFmt formatCode="0%" sourceLinked="1"/>
        <c:tickLblPos val="nextTo"/>
        <c:crossAx val="7417036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tx>
            <c:strRef>
              <c:f>Sheet1!$A$97</c:f>
              <c:strCache>
                <c:ptCount val="1"/>
                <c:pt idx="0">
                  <c:v>Google Sites</c:v>
                </c:pt>
              </c:strCache>
            </c:strRef>
          </c:tx>
          <c:marker>
            <c:symbol val="none"/>
          </c:marker>
          <c:cat>
            <c:numRef>
              <c:f>Sheet1!$B$96:$P$96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Sheet1!$B$97:$P$97</c:f>
              <c:numCache>
                <c:formatCode>0%</c:formatCode>
                <c:ptCount val="15"/>
                <c:pt idx="0">
                  <c:v>0.50343463599134941</c:v>
                </c:pt>
                <c:pt idx="1">
                  <c:v>0.51190187230709383</c:v>
                </c:pt>
                <c:pt idx="2">
                  <c:v>0.52420766911541483</c:v>
                </c:pt>
                <c:pt idx="3">
                  <c:v>0.50343079648319322</c:v>
                </c:pt>
                <c:pt idx="4">
                  <c:v>0.49333023887570832</c:v>
                </c:pt>
                <c:pt idx="5">
                  <c:v>0.48152333381816581</c:v>
                </c:pt>
                <c:pt idx="6">
                  <c:v>0.48845862972255183</c:v>
                </c:pt>
                <c:pt idx="7">
                  <c:v>0.51328481610484555</c:v>
                </c:pt>
                <c:pt idx="8">
                  <c:v>0.51180798497073243</c:v>
                </c:pt>
                <c:pt idx="9">
                  <c:v>0.50699676376105429</c:v>
                </c:pt>
                <c:pt idx="10">
                  <c:v>0.49828609509991006</c:v>
                </c:pt>
                <c:pt idx="11">
                  <c:v>0.51104061646999877</c:v>
                </c:pt>
                <c:pt idx="12">
                  <c:v>0.54418096850442932</c:v>
                </c:pt>
                <c:pt idx="13">
                  <c:v>0.5529916692993958</c:v>
                </c:pt>
                <c:pt idx="14">
                  <c:v>0.53465765326467785</c:v>
                </c:pt>
              </c:numCache>
            </c:numRef>
          </c:val>
        </c:ser>
        <c:ser>
          <c:idx val="1"/>
          <c:order val="1"/>
          <c:tx>
            <c:strRef>
              <c:f>Sheet1!$A$98</c:f>
              <c:strCache>
                <c:ptCount val="1"/>
                <c:pt idx="0">
                  <c:v>Yahoo! Sites</c:v>
                </c:pt>
              </c:strCache>
            </c:strRef>
          </c:tx>
          <c:marker>
            <c:symbol val="none"/>
          </c:marker>
          <c:cat>
            <c:numRef>
              <c:f>Sheet1!$B$96:$P$96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Sheet1!$B$98:$P$98</c:f>
              <c:numCache>
                <c:formatCode>0%</c:formatCode>
                <c:ptCount val="15"/>
                <c:pt idx="0">
                  <c:v>7.2211333489264604E-2</c:v>
                </c:pt>
                <c:pt idx="1">
                  <c:v>6.9990236000211578E-2</c:v>
                </c:pt>
                <c:pt idx="2">
                  <c:v>7.0424189953337699E-2</c:v>
                </c:pt>
                <c:pt idx="3">
                  <c:v>7.2310588276343346E-2</c:v>
                </c:pt>
                <c:pt idx="4">
                  <c:v>7.5813821153840125E-2</c:v>
                </c:pt>
                <c:pt idx="5">
                  <c:v>7.1410460999078773E-2</c:v>
                </c:pt>
                <c:pt idx="6">
                  <c:v>6.8923401162372472E-2</c:v>
                </c:pt>
                <c:pt idx="7">
                  <c:v>6.7908574721518344E-2</c:v>
                </c:pt>
                <c:pt idx="8">
                  <c:v>6.5862425570348188E-2</c:v>
                </c:pt>
                <c:pt idx="9">
                  <c:v>6.9713180678459122E-2</c:v>
                </c:pt>
                <c:pt idx="10">
                  <c:v>7.4609304577983315E-2</c:v>
                </c:pt>
                <c:pt idx="11">
                  <c:v>7.487162183702141E-2</c:v>
                </c:pt>
                <c:pt idx="12">
                  <c:v>6.7384833954418605E-2</c:v>
                </c:pt>
                <c:pt idx="13">
                  <c:v>6.3070285753039759E-2</c:v>
                </c:pt>
                <c:pt idx="14">
                  <c:v>5.8240018309724882E-2</c:v>
                </c:pt>
              </c:numCache>
            </c:numRef>
          </c:val>
        </c:ser>
        <c:ser>
          <c:idx val="2"/>
          <c:order val="2"/>
          <c:tx>
            <c:strRef>
              <c:f>Sheet1!$A$99</c:f>
              <c:strCache>
                <c:ptCount val="1"/>
                <c:pt idx="0">
                  <c:v>Microsoft Sites</c:v>
                </c:pt>
              </c:strCache>
            </c:strRef>
          </c:tx>
          <c:marker>
            <c:symbol val="none"/>
          </c:marker>
          <c:cat>
            <c:numRef>
              <c:f>Sheet1!$B$96:$P$96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Sheet1!$B$99:$P$99</c:f>
              <c:numCache>
                <c:formatCode>0%</c:formatCode>
                <c:ptCount val="15"/>
                <c:pt idx="0">
                  <c:v>4.7916193145666086E-2</c:v>
                </c:pt>
                <c:pt idx="1">
                  <c:v>4.9008216983775894E-2</c:v>
                </c:pt>
                <c:pt idx="2">
                  <c:v>4.8842655161953699E-2</c:v>
                </c:pt>
                <c:pt idx="3">
                  <c:v>4.6148536102713265E-2</c:v>
                </c:pt>
                <c:pt idx="4">
                  <c:v>4.7976885790267855E-2</c:v>
                </c:pt>
                <c:pt idx="5">
                  <c:v>4.3930012739954206E-2</c:v>
                </c:pt>
                <c:pt idx="6">
                  <c:v>4.2637826280154625E-2</c:v>
                </c:pt>
                <c:pt idx="7">
                  <c:v>4.8314645779176157E-2</c:v>
                </c:pt>
                <c:pt idx="8">
                  <c:v>4.5239006956039822E-2</c:v>
                </c:pt>
                <c:pt idx="9">
                  <c:v>4.3676571039767888E-2</c:v>
                </c:pt>
                <c:pt idx="10">
                  <c:v>4.1607100296141571E-2</c:v>
                </c:pt>
                <c:pt idx="11">
                  <c:v>4.2811757406546511E-2</c:v>
                </c:pt>
                <c:pt idx="12">
                  <c:v>4.0664461026844144E-2</c:v>
                </c:pt>
                <c:pt idx="13">
                  <c:v>4.250569113319113E-2</c:v>
                </c:pt>
                <c:pt idx="14">
                  <c:v>4.0126000498657652E-2</c:v>
                </c:pt>
              </c:numCache>
            </c:numRef>
          </c:val>
        </c:ser>
        <c:ser>
          <c:idx val="3"/>
          <c:order val="3"/>
          <c:tx>
            <c:strRef>
              <c:f>Sheet1!$A$101</c:f>
              <c:strCache>
                <c:ptCount val="1"/>
                <c:pt idx="0">
                  <c:v>AOL LLC</c:v>
                </c:pt>
              </c:strCache>
            </c:strRef>
          </c:tx>
          <c:marker>
            <c:symbol val="none"/>
          </c:marker>
          <c:cat>
            <c:numRef>
              <c:f>Sheet1!$B$96:$P$96</c:f>
              <c:numCache>
                <c:formatCode>[$-409]mmm\-yy;@</c:formatCode>
                <c:ptCount val="15"/>
                <c:pt idx="0">
                  <c:v>39326</c:v>
                </c:pt>
                <c:pt idx="1">
                  <c:v>39356</c:v>
                </c:pt>
                <c:pt idx="2">
                  <c:v>39387</c:v>
                </c:pt>
                <c:pt idx="3">
                  <c:v>39417</c:v>
                </c:pt>
                <c:pt idx="4">
                  <c:v>39448</c:v>
                </c:pt>
                <c:pt idx="5">
                  <c:v>39479</c:v>
                </c:pt>
                <c:pt idx="6">
                  <c:v>39508</c:v>
                </c:pt>
                <c:pt idx="7">
                  <c:v>39539</c:v>
                </c:pt>
                <c:pt idx="8">
                  <c:v>39569</c:v>
                </c:pt>
                <c:pt idx="9">
                  <c:v>39600</c:v>
                </c:pt>
                <c:pt idx="10">
                  <c:v>39630</c:v>
                </c:pt>
                <c:pt idx="11">
                  <c:v>39661</c:v>
                </c:pt>
                <c:pt idx="12">
                  <c:v>39692</c:v>
                </c:pt>
                <c:pt idx="13">
                  <c:v>39722</c:v>
                </c:pt>
                <c:pt idx="14">
                  <c:v>39753</c:v>
                </c:pt>
              </c:numCache>
            </c:numRef>
          </c:cat>
          <c:val>
            <c:numRef>
              <c:f>Sheet1!$B$101:$P$101</c:f>
              <c:numCache>
                <c:formatCode>0%</c:formatCode>
                <c:ptCount val="15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1.6260940235361263E-2</c:v>
                </c:pt>
                <c:pt idx="5">
                  <c:v>1.5059208864103441E-2</c:v>
                </c:pt>
                <c:pt idx="6">
                  <c:v>1.1734400536265229E-2</c:v>
                </c:pt>
                <c:pt idx="7">
                  <c:v>1.3962830751353265E-2</c:v>
                </c:pt>
                <c:pt idx="8">
                  <c:v>1.1202833256391615E-2</c:v>
                </c:pt>
                <c:pt idx="9">
                  <c:v>1.1577858507800794E-2</c:v>
                </c:pt>
                <c:pt idx="10">
                  <c:v>1.3973268297779496E-2</c:v>
                </c:pt>
                <c:pt idx="11">
                  <c:v>1.2790344061129178E-2</c:v>
                </c:pt>
                <c:pt idx="12">
                  <c:v>1.2460147828535807E-2</c:v>
                </c:pt>
                <c:pt idx="13">
                  <c:v>1.1518999881452833E-2</c:v>
                </c:pt>
                <c:pt idx="14">
                  <c:v>1.0605375757935827E-2</c:v>
                </c:pt>
              </c:numCache>
            </c:numRef>
          </c:val>
        </c:ser>
        <c:marker val="1"/>
        <c:axId val="74268032"/>
        <c:axId val="74269824"/>
      </c:lineChart>
      <c:dateAx>
        <c:axId val="74268032"/>
        <c:scaling>
          <c:orientation val="minMax"/>
        </c:scaling>
        <c:axPos val="b"/>
        <c:numFmt formatCode="[$-409]mmm\-yy;@" sourceLinked="0"/>
        <c:tickLblPos val="nextTo"/>
        <c:crossAx val="74269824"/>
        <c:crosses val="autoZero"/>
        <c:auto val="1"/>
        <c:lblOffset val="100"/>
      </c:dateAx>
      <c:valAx>
        <c:axId val="74269824"/>
        <c:scaling>
          <c:orientation val="minMax"/>
        </c:scaling>
        <c:axPos val="l"/>
        <c:majorGridlines/>
        <c:numFmt formatCode="0%" sourceLinked="1"/>
        <c:tickLblPos val="nextTo"/>
        <c:crossAx val="74268032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CB3C-2483-4307-8079-1D9A6AF4A9C5}" type="datetimeFigureOut">
              <a:rPr lang="en-US" smtClean="0"/>
              <a:pPr/>
              <a:t>1/11/2009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A02AB-B4E3-4725-9583-E4E0CF081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eta.wikimedia.org/wiki/User:Stu/comScore_data_on_Wikimedi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 with Numbers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Quick tidbits from comScore </a:t>
            </a:r>
            <a:r>
              <a:rPr lang="en-US" dirty="0" smtClean="0"/>
              <a:t>data</a:t>
            </a:r>
          </a:p>
          <a:p>
            <a:endParaRPr lang="en-US" dirty="0" smtClean="0"/>
          </a:p>
          <a:p>
            <a:r>
              <a:rPr lang="en-US" dirty="0" smtClean="0"/>
              <a:t>Stu West</a:t>
            </a:r>
          </a:p>
          <a:p>
            <a:r>
              <a:rPr lang="en-US" dirty="0" smtClean="0"/>
              <a:t>January 11,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care about comScore?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Industry-standard methodology for unique visitors, which has more personal impact than IP addresses, cookies, or UIDs</a:t>
            </a:r>
          </a:p>
          <a:p>
            <a:r>
              <a:rPr lang="en-US" dirty="0" smtClean="0"/>
              <a:t>Can compare to other sites to understand relative performance</a:t>
            </a:r>
          </a:p>
          <a:p>
            <a:r>
              <a:rPr lang="en-US" dirty="0" smtClean="0"/>
              <a:t>Demographic data</a:t>
            </a:r>
          </a:p>
          <a:p>
            <a:r>
              <a:rPr lang="en-US" dirty="0" smtClean="0"/>
              <a:t>Easy categorization of different URL patterns (e.g. language breakdown)</a:t>
            </a:r>
          </a:p>
          <a:p>
            <a:r>
              <a:rPr lang="en-US" dirty="0" smtClean="0"/>
              <a:t>Easy geographic analysis</a:t>
            </a:r>
          </a:p>
          <a:p>
            <a:r>
              <a:rPr lang="en-US" dirty="0" smtClean="0"/>
              <a:t>Despite issues (only PC </a:t>
            </a:r>
            <a:r>
              <a:rPr lang="en-US" dirty="0" smtClean="0"/>
              <a:t>usage, smaller panels internationally</a:t>
            </a:r>
            <a:r>
              <a:rPr lang="en-US" dirty="0" smtClean="0"/>
              <a:t>, </a:t>
            </a:r>
            <a:r>
              <a:rPr lang="en-US" dirty="0" smtClean="0"/>
              <a:t>doesn’t capture usage in schools or </a:t>
            </a:r>
            <a:r>
              <a:rPr lang="en-US" dirty="0" smtClean="0"/>
              <a:t>internet cafés), can be valuable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6243935"/>
            <a:ext cx="385695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Lots of new analysis possible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example, three questions</a:t>
            </a:r>
            <a:br>
              <a:rPr lang="en-US" dirty="0" smtClean="0"/>
            </a:br>
            <a:r>
              <a:rPr lang="en-US" dirty="0" smtClean="0"/>
              <a:t>I wanted to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</a:t>
            </a:r>
            <a:r>
              <a:rPr lang="en-US" u="sng" dirty="0" smtClean="0"/>
              <a:t>people</a:t>
            </a:r>
            <a:r>
              <a:rPr lang="en-US" dirty="0" smtClean="0"/>
              <a:t> use our sites?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is our “reach”, e.g. what % of internet users use our sites?</a:t>
            </a:r>
          </a:p>
          <a:p>
            <a:pPr lvl="1"/>
            <a:r>
              <a:rPr lang="en-US" dirty="0" smtClean="0"/>
              <a:t>How does that vary internationally?</a:t>
            </a:r>
          </a:p>
          <a:p>
            <a:pPr lvl="1"/>
            <a:r>
              <a:rPr lang="en-US" dirty="0" smtClean="0"/>
              <a:t>Where are we weakest (and should we focus)?</a:t>
            </a:r>
            <a:endParaRPr lang="en-US" dirty="0" smtClean="0"/>
          </a:p>
          <a:p>
            <a:r>
              <a:rPr lang="en-US" dirty="0" smtClean="0"/>
              <a:t>What is our reliance on Google compared to other sites?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Unique V</a:t>
            </a:r>
            <a:r>
              <a:rPr lang="en-US" dirty="0" smtClean="0"/>
              <a:t>isitors</a:t>
            </a:r>
            <a:endParaRPr lang="en-US" dirty="0"/>
          </a:p>
        </p:txBody>
      </p:sp>
      <p:pic>
        <p:nvPicPr>
          <p:cNvPr id="5" name="Content Placeholder 4" descr="wikipedia.org audience tren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295400"/>
            <a:ext cx="8031592" cy="50680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Monthly </a:t>
            </a:r>
            <a:r>
              <a:rPr lang="en-US" dirty="0" smtClean="0"/>
              <a:t>unique </a:t>
            </a:r>
            <a:r>
              <a:rPr lang="en-US" dirty="0" smtClean="0"/>
              <a:t>visitors to</a:t>
            </a:r>
            <a:br>
              <a:rPr lang="en-US" dirty="0" smtClean="0"/>
            </a:br>
            <a:r>
              <a:rPr lang="en-US" dirty="0" smtClean="0"/>
              <a:t>Wikimedi</a:t>
            </a:r>
            <a:r>
              <a:rPr lang="en-US" dirty="0" smtClean="0"/>
              <a:t>a Foundation Sites</a:t>
            </a:r>
            <a:r>
              <a:rPr lang="en-US" dirty="0" smtClean="0"/>
              <a:t> (in ’000s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% of internet users who accessed one of </a:t>
            </a:r>
            <a:r>
              <a:rPr lang="en-US" sz="3600" dirty="0" smtClean="0"/>
              <a:t>the Wikimedia Foundation Sites</a:t>
            </a:r>
            <a:r>
              <a:rPr lang="en-US" sz="3600" dirty="0" smtClean="0"/>
              <a:t>, by region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Reach: </a:t>
            </a:r>
            <a:r>
              <a:rPr lang="en-US" dirty="0" err="1" smtClean="0"/>
              <a:t>Eur</a:t>
            </a:r>
            <a:r>
              <a:rPr lang="en-US" dirty="0" smtClean="0"/>
              <a:t>/NA v. rest of </a:t>
            </a:r>
            <a:r>
              <a:rPr lang="en-US" dirty="0" smtClean="0"/>
              <a:t>world</a:t>
            </a:r>
            <a:br>
              <a:rPr lang="en-US" dirty="0" smtClean="0"/>
            </a:br>
            <a:r>
              <a:rPr lang="en-US" sz="2000" dirty="0" smtClean="0"/>
              <a:t>dotted line excludes China to eliminate impact of blocking 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6027003"/>
            <a:ext cx="695953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Why </a:t>
            </a:r>
            <a:r>
              <a:rPr lang="en-US" sz="2400" b="1" dirty="0" smtClean="0"/>
              <a:t>6</a:t>
            </a:r>
            <a:r>
              <a:rPr lang="en-US" sz="2400" b="1" dirty="0" smtClean="0"/>
              <a:t>-8 percentage points lower outside Europe and</a:t>
            </a:r>
            <a:br>
              <a:rPr lang="en-US" sz="2400" b="1" dirty="0" smtClean="0"/>
            </a:br>
            <a:r>
              <a:rPr lang="en-US" sz="2400" b="1" dirty="0" smtClean="0"/>
              <a:t>North America? Should we focus on closing that gap?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% of entries which came from Google, for top sites, November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525963"/>
          </a:xfrm>
        </p:spPr>
        <p:txBody>
          <a:bodyPr/>
          <a:lstStyle/>
          <a:p>
            <a:r>
              <a:rPr lang="en-US" dirty="0" smtClean="0"/>
              <a:t>YouTube </a:t>
            </a:r>
            <a:r>
              <a:rPr lang="en-US" dirty="0" smtClean="0"/>
              <a:t>– 16%</a:t>
            </a:r>
          </a:p>
          <a:p>
            <a:r>
              <a:rPr lang="en-US" dirty="0" smtClean="0"/>
              <a:t>eBay – 13%</a:t>
            </a:r>
          </a:p>
          <a:p>
            <a:r>
              <a:rPr lang="en-US" dirty="0" err="1" smtClean="0"/>
              <a:t>Facebook</a:t>
            </a:r>
            <a:r>
              <a:rPr lang="en-US" dirty="0" smtClean="0"/>
              <a:t> – 10%</a:t>
            </a:r>
          </a:p>
          <a:p>
            <a:r>
              <a:rPr lang="en-US" dirty="0" smtClean="0"/>
              <a:t>Amazon – 22%</a:t>
            </a:r>
          </a:p>
          <a:p>
            <a:r>
              <a:rPr lang="en-US" dirty="0" smtClean="0"/>
              <a:t>MySpace </a:t>
            </a:r>
            <a:r>
              <a:rPr lang="en-US" dirty="0" smtClean="0"/>
              <a:t>– 9%</a:t>
            </a:r>
          </a:p>
          <a:p>
            <a:r>
              <a:rPr lang="en-US" dirty="0" smtClean="0"/>
              <a:t>Wikimedia Foundation Sites – </a:t>
            </a:r>
            <a:r>
              <a:rPr lang="en-US" dirty="0" smtClean="0"/>
              <a:t>54%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Trends in </a:t>
            </a:r>
            <a:r>
              <a:rPr lang="en-US" dirty="0" smtClean="0"/>
              <a:t>Wikimedia Foundation Sites % entries from top referrers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22557" y="6027003"/>
            <a:ext cx="644984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Up 4 percentage points, year over </a:t>
            </a:r>
            <a:r>
              <a:rPr lang="en-US" sz="2400" b="1" dirty="0" smtClean="0"/>
              <a:t>year, reflecting</a:t>
            </a:r>
            <a:br>
              <a:rPr lang="en-US" sz="2400" b="1" dirty="0" smtClean="0"/>
            </a:br>
            <a:r>
              <a:rPr lang="en-US" sz="2400" b="1" dirty="0" smtClean="0"/>
              <a:t>declines in other search engines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Source of Wikimedia Foundation Sites traffic, by region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1998" y="1899446"/>
          <a:ext cx="7315202" cy="2901154"/>
        </p:xfrm>
        <a:graphic>
          <a:graphicData uri="http://schemas.openxmlformats.org/drawingml/2006/table">
            <a:tbl>
              <a:tblPr/>
              <a:tblGrid>
                <a:gridCol w="3598127"/>
                <a:gridCol w="743415"/>
                <a:gridCol w="743415"/>
                <a:gridCol w="743415"/>
                <a:gridCol w="743415"/>
                <a:gridCol w="743415"/>
              </a:tblGrid>
              <a:tr h="111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sng" strike="noStrike">
                          <a:latin typeface="Tahoma"/>
                        </a:rPr>
                        <a:t>Source of incoming traffic in November 2008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Google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Yahoo!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Micro-soft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AOL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Ask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Europe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Latin America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North America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Middle East - Africa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Asia Pacific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06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096000"/>
            <a:ext cx="80179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Seems to reflect regional strengths of different search engines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Lots more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>
                <a:hlinkClick r:id="rId2"/>
              </a:rPr>
              <a:t>http</a:t>
            </a:r>
            <a:r>
              <a:rPr lang="en-US" sz="2400" dirty="0" smtClean="0">
                <a:hlinkClick r:id="rId2"/>
              </a:rPr>
              <a:t>://meta.wikimedia.org/wiki/User:Stu/comScore_data_on_Wikimedia</a:t>
            </a:r>
            <a:endParaRPr lang="en-US" sz="2400" dirty="0" smtClean="0"/>
          </a:p>
          <a:p>
            <a:pPr lvl="1"/>
            <a:r>
              <a:rPr lang="en-US" sz="2000" dirty="0" smtClean="0"/>
              <a:t>Includes breakdown by project, language, China</a:t>
            </a:r>
            <a:r>
              <a:rPr lang="en-US" sz="2000" dirty="0" smtClean="0"/>
              <a:t>, India </a:t>
            </a:r>
            <a:r>
              <a:rPr lang="en-US" sz="2000" dirty="0" smtClean="0"/>
              <a:t>analysis</a:t>
            </a:r>
            <a:endParaRPr lang="en-US" sz="2000" dirty="0" smtClean="0"/>
          </a:p>
          <a:p>
            <a:pPr lvl="1"/>
            <a:r>
              <a:rPr lang="en-US" sz="2000" dirty="0" smtClean="0"/>
              <a:t>Pros &amp; </a:t>
            </a:r>
            <a:r>
              <a:rPr lang="en-US" sz="2000" dirty="0" smtClean="0"/>
              <a:t>Cons of comScore</a:t>
            </a:r>
          </a:p>
          <a:p>
            <a:pPr lvl="1"/>
            <a:r>
              <a:rPr lang="en-US" sz="2000" dirty="0" smtClean="0"/>
              <a:t>Updated every two months (or so)</a:t>
            </a:r>
            <a:endParaRPr lang="en-US" sz="2000" dirty="0" smtClean="0"/>
          </a:p>
          <a:p>
            <a:r>
              <a:rPr lang="en-US" sz="2400" dirty="0" smtClean="0"/>
              <a:t>We’re updating </a:t>
            </a:r>
            <a:r>
              <a:rPr lang="en-US" sz="2400" dirty="0" err="1" smtClean="0"/>
              <a:t>comScore’s</a:t>
            </a:r>
            <a:r>
              <a:rPr lang="en-US" sz="2400" dirty="0" smtClean="0"/>
              <a:t> definition of our sites</a:t>
            </a:r>
            <a:endParaRPr lang="en-US" sz="2400" dirty="0" smtClean="0"/>
          </a:p>
          <a:p>
            <a:pPr lvl="1"/>
            <a:r>
              <a:rPr lang="en-US" sz="2000" dirty="0" smtClean="0"/>
              <a:t>Aug: </a:t>
            </a:r>
            <a:r>
              <a:rPr lang="en-US" sz="2000" dirty="0" smtClean="0"/>
              <a:t>project breakdown, </a:t>
            </a:r>
            <a:r>
              <a:rPr lang="en-US" sz="2000" dirty="0" smtClean="0"/>
              <a:t>int’l portals, Wikipedia languages</a:t>
            </a:r>
          </a:p>
          <a:p>
            <a:pPr lvl="1"/>
            <a:r>
              <a:rPr lang="en-US" sz="2000" dirty="0" smtClean="0"/>
              <a:t>Sep: Edit </a:t>
            </a:r>
            <a:r>
              <a:rPr lang="en-US" sz="2000" dirty="0" smtClean="0"/>
              <a:t>pages (</a:t>
            </a:r>
            <a:r>
              <a:rPr lang="en-US" sz="2000" dirty="0" smtClean="0"/>
              <a:t>not sure this one is useful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pPr lvl="1"/>
            <a:r>
              <a:rPr lang="en-US" sz="2000" dirty="0" smtClean="0"/>
              <a:t>Nov: Portal</a:t>
            </a:r>
          </a:p>
          <a:p>
            <a:pPr lvl="1"/>
            <a:r>
              <a:rPr lang="en-US" sz="2000" dirty="0" smtClean="0"/>
              <a:t>Feb: </a:t>
            </a:r>
            <a:r>
              <a:rPr lang="en-US" sz="2000" dirty="0" smtClean="0"/>
              <a:t>Wikipedia Language </a:t>
            </a:r>
            <a:r>
              <a:rPr lang="en-US" sz="2000" dirty="0" smtClean="0"/>
              <a:t>Main pages in </a:t>
            </a:r>
            <a:r>
              <a:rPr lang="en-US" sz="2000" dirty="0" smtClean="0"/>
              <a:t>February</a:t>
            </a:r>
          </a:p>
          <a:p>
            <a:pPr lvl="1"/>
            <a:r>
              <a:rPr lang="en-US" sz="2000" dirty="0" smtClean="0"/>
              <a:t>What else?  Suggestions to me or on Talk page.</a:t>
            </a:r>
            <a:endParaRPr lang="en-US" sz="2000" dirty="0" smtClean="0"/>
          </a:p>
          <a:p>
            <a:endParaRPr lang="en-US" sz="2400" dirty="0"/>
          </a:p>
          <a:p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90600" y="5791200"/>
            <a:ext cx="79248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Thanks to comScore for donating </a:t>
            </a:r>
            <a:r>
              <a:rPr lang="en-US" sz="2400" b="1" dirty="0" smtClean="0"/>
              <a:t>data they </a:t>
            </a:r>
            <a:r>
              <a:rPr lang="en-US" sz="2400" b="1" dirty="0" smtClean="0"/>
              <a:t>typically charge</a:t>
            </a:r>
          </a:p>
          <a:p>
            <a:pPr algn="ctr"/>
            <a:r>
              <a:rPr lang="en-US" sz="2400" b="1" dirty="0" smtClean="0"/>
              <a:t>thousands of dollars to access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443</Words>
  <Application>Microsoft Office PowerPoint</Application>
  <PresentationFormat>On-screen Show (4:3)</PresentationFormat>
  <Paragraphs>89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Fun with Numbers</vt:lpstr>
      <vt:lpstr>Why care about comScore?</vt:lpstr>
      <vt:lpstr>For example, three questions I wanted to answer</vt:lpstr>
      <vt:lpstr>Worldwide Unique Visitors</vt:lpstr>
      <vt:lpstr>Monthly unique visitors to Wikimedia Foundation Sites (in ’000s)</vt:lpstr>
      <vt:lpstr>% of internet users who accessed one of the Wikimedia Foundation Sites, by region</vt:lpstr>
      <vt:lpstr>Reach: Eur/NA v. rest of world dotted line excludes China to eliminate impact of blocking issues</vt:lpstr>
      <vt:lpstr>% of entries which came from Google, for top sites, November 2008</vt:lpstr>
      <vt:lpstr>Trends in Wikimedia Foundation Sites % entries from top referrers</vt:lpstr>
      <vt:lpstr>Source of Wikimedia Foundation Sites traffic, by region</vt:lpstr>
      <vt:lpstr>Lots more possible</vt:lpstr>
    </vt:vector>
  </TitlesOfParts>
  <Company>InfoSpace,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 with Numbers</dc:title>
  <dc:creator>Stuart West</dc:creator>
  <cp:lastModifiedBy>Stuart West</cp:lastModifiedBy>
  <cp:revision>28</cp:revision>
  <dcterms:created xsi:type="dcterms:W3CDTF">2009-01-11T06:53:01Z</dcterms:created>
  <dcterms:modified xsi:type="dcterms:W3CDTF">2009-01-12T01:13:07Z</dcterms:modified>
</cp:coreProperties>
</file>